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Robo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oboto-bold.fntdata"/><Relationship Id="rId14" Type="http://schemas.openxmlformats.org/officeDocument/2006/relationships/slide" Target="slides/slide9.xml"/><Relationship Id="rId36" Type="http://schemas.openxmlformats.org/officeDocument/2006/relationships/font" Target="fonts/Roboto-regular.fntdata"/><Relationship Id="rId17" Type="http://schemas.openxmlformats.org/officeDocument/2006/relationships/slide" Target="slides/slide12.xml"/><Relationship Id="rId39" Type="http://schemas.openxmlformats.org/officeDocument/2006/relationships/font" Target="fonts/Roboto-boldItalic.fntdata"/><Relationship Id="rId16" Type="http://schemas.openxmlformats.org/officeDocument/2006/relationships/slide" Target="slides/slide11.xml"/><Relationship Id="rId38" Type="http://schemas.openxmlformats.org/officeDocument/2006/relationships/font" Target="fonts/Roboto-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d3a656618f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d3a656618f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d3a656618f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d3a656618f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d3a656618f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d3a656618f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d3a656618f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d3a656618f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d3a656618f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d3a656618f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d3a656618f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d3a656618f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d3a656618f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d3a656618f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d3a656618f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d3a656618f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d3a656618f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d3a656618f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d3a656618f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d3a656618f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d3a656618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d3a656618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d3a656618f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d3a656618f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d3a656618f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d3a656618f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d3a656618f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d3a656618f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d3a656618f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d3a656618f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d3a656618f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d3a656618f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d3a656618f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d3a656618f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d3a656618f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d3a656618f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d3a656618f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d3a656618f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d3a656618f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d3a656618f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d3a656618f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d3a656618f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d3a65661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d3a65661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d3a656618f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d3a656618f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d3a656618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d3a656618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d3a656618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d3a656618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d3a656618f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d3a656618f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d3a656618f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d3a656618f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d3a656618f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d3a656618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d3a656618f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d3a656618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image" Target="../media/image2.jpg"/><Relationship Id="rId5"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MZM2sYUPLhk" TargetMode="Externa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youtube.com/watch?v=hj5rz4ZxmY4" TargetMode="Externa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ru"/>
              <a:t>Introduction to interpretation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5" name="Google Shape;105;p22"/>
          <p:cNvPicPr preferRelativeResize="0"/>
          <p:nvPr/>
        </p:nvPicPr>
        <p:blipFill>
          <a:blip r:embed="rId3">
            <a:alphaModFix/>
          </a:blip>
          <a:stretch>
            <a:fillRect/>
          </a:stretch>
        </p:blipFill>
        <p:spPr>
          <a:xfrm>
            <a:off x="4572000" y="1469200"/>
            <a:ext cx="4266100" cy="2782950"/>
          </a:xfrm>
          <a:prstGeom prst="rect">
            <a:avLst/>
          </a:prstGeom>
          <a:noFill/>
          <a:ln>
            <a:noFill/>
          </a:ln>
        </p:spPr>
      </p:pic>
      <p:pic>
        <p:nvPicPr>
          <p:cNvPr id="106" name="Google Shape;106;p22"/>
          <p:cNvPicPr preferRelativeResize="0"/>
          <p:nvPr/>
        </p:nvPicPr>
        <p:blipFill>
          <a:blip r:embed="rId4">
            <a:alphaModFix/>
          </a:blip>
          <a:stretch>
            <a:fillRect/>
          </a:stretch>
        </p:blipFill>
        <p:spPr>
          <a:xfrm>
            <a:off x="355250" y="386663"/>
            <a:ext cx="4733901" cy="33137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Facts about interpretation </a:t>
            </a:r>
            <a:endParaRPr/>
          </a:p>
        </p:txBody>
      </p:sp>
      <p:sp>
        <p:nvSpPr>
          <p:cNvPr id="112" name="Google Shape;112;p23"/>
          <p:cNvSpPr txBox="1"/>
          <p:nvPr>
            <p:ph idx="1" type="body"/>
          </p:nvPr>
        </p:nvSpPr>
        <p:spPr>
          <a:xfrm>
            <a:off x="311700" y="1152475"/>
            <a:ext cx="8520600" cy="3522900"/>
          </a:xfrm>
          <a:prstGeom prst="rect">
            <a:avLst/>
          </a:prstGeom>
        </p:spPr>
        <p:txBody>
          <a:bodyPr anchorCtr="0" anchor="t" bIns="91425" lIns="91425" spcFirstLastPara="1" rIns="91425" wrap="square" tIns="91425">
            <a:normAutofit fontScale="32500"/>
          </a:bodyPr>
          <a:lstStyle/>
          <a:p>
            <a:pPr indent="0" lvl="0" marL="0" rtl="0" algn="l">
              <a:spcBef>
                <a:spcPts val="0"/>
              </a:spcBef>
              <a:spcAft>
                <a:spcPts val="0"/>
              </a:spcAft>
              <a:buNone/>
            </a:pPr>
            <a:r>
              <a:rPr b="1" lang="ru" sz="4300">
                <a:solidFill>
                  <a:schemeClr val="dk1"/>
                </a:solidFill>
                <a:latin typeface="Times New Roman"/>
                <a:ea typeface="Times New Roman"/>
                <a:cs typeface="Times New Roman"/>
                <a:sym typeface="Times New Roman"/>
              </a:rPr>
              <a:t>Interpreting practice is as ephemeral as an Instagram Story</a:t>
            </a:r>
            <a:endParaRPr b="1" sz="43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b="1" lang="ru" sz="4300">
                <a:solidFill>
                  <a:schemeClr val="dk1"/>
                </a:solidFill>
                <a:latin typeface="Times New Roman"/>
                <a:ea typeface="Times New Roman"/>
                <a:cs typeface="Times New Roman"/>
                <a:sym typeface="Times New Roman"/>
              </a:rPr>
              <a:t>There was a time when slavery and interpreting skills went hand in hand</a:t>
            </a:r>
            <a:endParaRPr b="1" sz="43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b="1" lang="ru" sz="4300">
                <a:solidFill>
                  <a:schemeClr val="dk1"/>
                </a:solidFill>
                <a:latin typeface="Times New Roman"/>
                <a:ea typeface="Times New Roman"/>
                <a:cs typeface="Times New Roman"/>
                <a:sym typeface="Times New Roman"/>
              </a:rPr>
              <a:t>Kidnapping natives as interpreters during colonial times used to be a thing</a:t>
            </a:r>
            <a:endParaRPr b="1" sz="4300">
              <a:solidFill>
                <a:schemeClr val="dk1"/>
              </a:solidFill>
              <a:latin typeface="Times New Roman"/>
              <a:ea typeface="Times New Roman"/>
              <a:cs typeface="Times New Roman"/>
              <a:sym typeface="Times New Roman"/>
            </a:endParaRPr>
          </a:p>
          <a:p>
            <a:pPr indent="0" lvl="0" marL="0" rtl="0" algn="l">
              <a:lnSpc>
                <a:spcPct val="150000"/>
              </a:lnSpc>
              <a:spcBef>
                <a:spcPts val="1200"/>
              </a:spcBef>
              <a:spcAft>
                <a:spcPts val="0"/>
              </a:spcAft>
              <a:buNone/>
            </a:pPr>
            <a:r>
              <a:rPr b="1" lang="ru" sz="4300">
                <a:solidFill>
                  <a:srgbClr val="333333"/>
                </a:solidFill>
                <a:latin typeface="Times New Roman"/>
                <a:ea typeface="Times New Roman"/>
                <a:cs typeface="Times New Roman"/>
                <a:sym typeface="Times New Roman"/>
              </a:rPr>
              <a:t>Simultaneous Interpreting is Less than 100 Years Old</a:t>
            </a:r>
            <a:endParaRPr b="1" sz="4300">
              <a:solidFill>
                <a:srgbClr val="333333"/>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b="1" lang="ru" sz="4300">
                <a:solidFill>
                  <a:srgbClr val="333333"/>
                </a:solidFill>
                <a:latin typeface="Times New Roman"/>
                <a:ea typeface="Times New Roman"/>
                <a:cs typeface="Times New Roman"/>
                <a:sym typeface="Times New Roman"/>
              </a:rPr>
              <a:t>Interpreters</a:t>
            </a:r>
            <a:r>
              <a:rPr b="1" lang="ru" sz="4300">
                <a:solidFill>
                  <a:srgbClr val="333333"/>
                </a:solidFill>
                <a:latin typeface="Times New Roman"/>
                <a:ea typeface="Times New Roman"/>
                <a:cs typeface="Times New Roman"/>
                <a:sym typeface="Times New Roman"/>
              </a:rPr>
              <a:t> usually sign NDA</a:t>
            </a:r>
            <a:endParaRPr b="1" sz="4300">
              <a:solidFill>
                <a:srgbClr val="333333"/>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b="1" sz="4300">
              <a:solidFill>
                <a:srgbClr val="333333"/>
              </a:solidFill>
              <a:latin typeface="Times New Roman"/>
              <a:ea typeface="Times New Roman"/>
              <a:cs typeface="Times New Roman"/>
              <a:sym typeface="Times New Roman"/>
            </a:endParaRPr>
          </a:p>
          <a:p>
            <a:pPr indent="0" lvl="0" marL="0" rtl="0" algn="l">
              <a:spcBef>
                <a:spcPts val="0"/>
              </a:spcBef>
              <a:spcAft>
                <a:spcPts val="0"/>
              </a:spcAft>
              <a:buNone/>
            </a:pPr>
            <a:r>
              <a:t/>
            </a:r>
            <a:endParaRPr b="1" sz="4300">
              <a:solidFill>
                <a:schemeClr val="dk1"/>
              </a:solidFill>
              <a:latin typeface="Times New Roman"/>
              <a:ea typeface="Times New Roman"/>
              <a:cs typeface="Times New Roman"/>
              <a:sym typeface="Times New Roman"/>
            </a:endParaRPr>
          </a:p>
          <a:p>
            <a:pPr indent="0" lvl="0" marL="0" rtl="0" algn="l">
              <a:lnSpc>
                <a:spcPct val="150000"/>
              </a:lnSpc>
              <a:spcBef>
                <a:spcPts val="1200"/>
              </a:spcBef>
              <a:spcAft>
                <a:spcPts val="0"/>
              </a:spcAft>
              <a:buNone/>
            </a:pPr>
            <a:r>
              <a:t/>
            </a:r>
            <a:endParaRPr b="1" sz="4300">
              <a:solidFill>
                <a:srgbClr val="333333"/>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b="1" sz="2500">
              <a:solidFill>
                <a:srgbClr val="333333"/>
              </a:solidFill>
              <a:latin typeface="Times New Roman"/>
              <a:ea typeface="Times New Roman"/>
              <a:cs typeface="Times New Roman"/>
              <a:sym typeface="Times New Roman"/>
            </a:endParaRPr>
          </a:p>
          <a:p>
            <a:pPr indent="0" lvl="0" marL="0" rtl="0" algn="l">
              <a:lnSpc>
                <a:spcPct val="150000"/>
              </a:lnSpc>
              <a:spcBef>
                <a:spcPts val="0"/>
              </a:spcBef>
              <a:spcAft>
                <a:spcPts val="0"/>
              </a:spcAft>
              <a:buClr>
                <a:schemeClr val="dk1"/>
              </a:buClr>
              <a:buSzPct val="44000"/>
              <a:buFont typeface="Arial"/>
              <a:buNone/>
            </a:pPr>
            <a:r>
              <a:t/>
            </a:r>
            <a:endParaRPr b="1" sz="2500">
              <a:solidFill>
                <a:srgbClr val="333333"/>
              </a:solidFill>
            </a:endParaRPr>
          </a:p>
          <a:p>
            <a:pPr indent="0" lvl="0" marL="0" rtl="0" algn="l">
              <a:spcBef>
                <a:spcPts val="0"/>
              </a:spcBef>
              <a:spcAft>
                <a:spcPts val="1200"/>
              </a:spcAft>
              <a:buNone/>
            </a:pPr>
            <a:r>
              <a:t/>
            </a:r>
            <a:endParaRPr sz="1200">
              <a:solidFill>
                <a:schemeClr val="dk1"/>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8" name="Google Shape;118;p24"/>
          <p:cNvPicPr preferRelativeResize="0"/>
          <p:nvPr/>
        </p:nvPicPr>
        <p:blipFill>
          <a:blip r:embed="rId3">
            <a:alphaModFix/>
          </a:blip>
          <a:stretch>
            <a:fillRect/>
          </a:stretch>
        </p:blipFill>
        <p:spPr>
          <a:xfrm>
            <a:off x="3349674" y="1345300"/>
            <a:ext cx="2333674" cy="3030750"/>
          </a:xfrm>
          <a:prstGeom prst="rect">
            <a:avLst/>
          </a:prstGeom>
          <a:noFill/>
          <a:ln>
            <a:noFill/>
          </a:ln>
        </p:spPr>
      </p:pic>
      <p:pic>
        <p:nvPicPr>
          <p:cNvPr id="119" name="Google Shape;119;p24"/>
          <p:cNvPicPr preferRelativeResize="0"/>
          <p:nvPr/>
        </p:nvPicPr>
        <p:blipFill>
          <a:blip r:embed="rId4">
            <a:alphaModFix/>
          </a:blip>
          <a:stretch>
            <a:fillRect/>
          </a:stretch>
        </p:blipFill>
        <p:spPr>
          <a:xfrm>
            <a:off x="5731513" y="955675"/>
            <a:ext cx="2790825" cy="3810000"/>
          </a:xfrm>
          <a:prstGeom prst="rect">
            <a:avLst/>
          </a:prstGeom>
          <a:noFill/>
          <a:ln>
            <a:noFill/>
          </a:ln>
        </p:spPr>
      </p:pic>
      <p:pic>
        <p:nvPicPr>
          <p:cNvPr id="120" name="Google Shape;120;p24"/>
          <p:cNvPicPr preferRelativeResize="0"/>
          <p:nvPr/>
        </p:nvPicPr>
        <p:blipFill>
          <a:blip r:embed="rId5">
            <a:alphaModFix/>
          </a:blip>
          <a:stretch>
            <a:fillRect/>
          </a:stretch>
        </p:blipFill>
        <p:spPr>
          <a:xfrm>
            <a:off x="250800" y="593899"/>
            <a:ext cx="3388501" cy="2271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b="1"/>
          </a:p>
          <a:p>
            <a:pPr indent="0" lvl="0" marL="0" rtl="0" algn="ctr">
              <a:spcBef>
                <a:spcPts val="1200"/>
              </a:spcBef>
              <a:spcAft>
                <a:spcPts val="0"/>
              </a:spcAft>
              <a:buNone/>
            </a:pPr>
            <a:r>
              <a:t/>
            </a:r>
            <a:endParaRPr b="1"/>
          </a:p>
          <a:p>
            <a:pPr indent="0" lvl="0" marL="0" rtl="0" algn="ctr">
              <a:spcBef>
                <a:spcPts val="1200"/>
              </a:spcBef>
              <a:spcAft>
                <a:spcPts val="1200"/>
              </a:spcAft>
              <a:buNone/>
            </a:pPr>
            <a:r>
              <a:rPr b="1" lang="ru" sz="2400"/>
              <a:t>Practice of simultaneous interpretation </a:t>
            </a:r>
            <a:endParaRPr b="1"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1" name="Google Shape;131;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b="1" sz="2100">
              <a:solidFill>
                <a:schemeClr val="dk1"/>
              </a:solidFill>
            </a:endParaRPr>
          </a:p>
          <a:p>
            <a:pPr indent="0" lvl="0" marL="0" rtl="0" algn="ctr">
              <a:spcBef>
                <a:spcPts val="0"/>
              </a:spcBef>
              <a:spcAft>
                <a:spcPts val="0"/>
              </a:spcAft>
              <a:buNone/>
            </a:pPr>
            <a:r>
              <a:t/>
            </a:r>
            <a:endParaRPr b="1" sz="2100">
              <a:solidFill>
                <a:schemeClr val="dk1"/>
              </a:solidFill>
            </a:endParaRPr>
          </a:p>
          <a:p>
            <a:pPr indent="0" lvl="0" marL="0" rtl="0" algn="ctr">
              <a:spcBef>
                <a:spcPts val="0"/>
              </a:spcBef>
              <a:spcAft>
                <a:spcPts val="0"/>
              </a:spcAft>
              <a:buClr>
                <a:schemeClr val="dk1"/>
              </a:buClr>
              <a:buSzPts val="1100"/>
              <a:buFont typeface="Arial"/>
              <a:buNone/>
            </a:pPr>
            <a:r>
              <a:t/>
            </a:r>
            <a:endParaRPr b="1" sz="2100">
              <a:solidFill>
                <a:schemeClr val="dk1"/>
              </a:solidFill>
            </a:endParaRPr>
          </a:p>
          <a:p>
            <a:pPr indent="0" lvl="0" marL="0" rtl="0" algn="ctr">
              <a:spcBef>
                <a:spcPts val="0"/>
              </a:spcBef>
              <a:spcAft>
                <a:spcPts val="0"/>
              </a:spcAft>
              <a:buNone/>
            </a:pPr>
            <a:r>
              <a:rPr b="1" lang="ru" sz="2100">
                <a:solidFill>
                  <a:schemeClr val="dk1"/>
                </a:solidFill>
              </a:rPr>
              <a:t>The key to success is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7" name="Google Shape;137;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b="1" sz="2100">
              <a:solidFill>
                <a:schemeClr val="dk1"/>
              </a:solidFill>
            </a:endParaRPr>
          </a:p>
          <a:p>
            <a:pPr indent="0" lvl="0" marL="0" rtl="0" algn="ctr">
              <a:spcBef>
                <a:spcPts val="0"/>
              </a:spcBef>
              <a:spcAft>
                <a:spcPts val="0"/>
              </a:spcAft>
              <a:buNone/>
            </a:pPr>
            <a:r>
              <a:t/>
            </a:r>
            <a:endParaRPr b="1" sz="2100">
              <a:solidFill>
                <a:schemeClr val="dk1"/>
              </a:solidFill>
            </a:endParaRPr>
          </a:p>
          <a:p>
            <a:pPr indent="0" lvl="0" marL="0" rtl="0" algn="ctr">
              <a:spcBef>
                <a:spcPts val="0"/>
              </a:spcBef>
              <a:spcAft>
                <a:spcPts val="0"/>
              </a:spcAft>
              <a:buNone/>
            </a:pPr>
            <a:r>
              <a:t/>
            </a:r>
            <a:endParaRPr b="1" sz="2100">
              <a:solidFill>
                <a:schemeClr val="dk1"/>
              </a:solidFill>
            </a:endParaRPr>
          </a:p>
          <a:p>
            <a:pPr indent="0" lvl="0" marL="0" rtl="0" algn="ctr">
              <a:spcBef>
                <a:spcPts val="0"/>
              </a:spcBef>
              <a:spcAft>
                <a:spcPts val="0"/>
              </a:spcAft>
              <a:buNone/>
            </a:pPr>
            <a:r>
              <a:rPr b="1" lang="ru" sz="2100">
                <a:solidFill>
                  <a:schemeClr val="dk1"/>
                </a:solidFill>
              </a:rPr>
              <a:t>In comparison with other countries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3" name="Google Shape;143;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b="1" sz="2100">
              <a:solidFill>
                <a:schemeClr val="dk1"/>
              </a:solidFill>
            </a:endParaRPr>
          </a:p>
          <a:p>
            <a:pPr indent="0" lvl="0" marL="0" rtl="0" algn="ctr">
              <a:spcBef>
                <a:spcPts val="0"/>
              </a:spcBef>
              <a:spcAft>
                <a:spcPts val="0"/>
              </a:spcAft>
              <a:buNone/>
            </a:pPr>
            <a:r>
              <a:t/>
            </a:r>
            <a:endParaRPr b="1" sz="2100">
              <a:solidFill>
                <a:schemeClr val="dk1"/>
              </a:solidFill>
            </a:endParaRPr>
          </a:p>
          <a:p>
            <a:pPr indent="0" lvl="0" marL="0" rtl="0" algn="ctr">
              <a:spcBef>
                <a:spcPts val="0"/>
              </a:spcBef>
              <a:spcAft>
                <a:spcPts val="0"/>
              </a:spcAft>
              <a:buNone/>
            </a:pPr>
            <a:r>
              <a:t/>
            </a:r>
            <a:endParaRPr b="1" sz="2100">
              <a:solidFill>
                <a:schemeClr val="dk1"/>
              </a:solidFill>
            </a:endParaRPr>
          </a:p>
          <a:p>
            <a:pPr indent="0" lvl="0" marL="0" rtl="0" algn="ctr">
              <a:spcBef>
                <a:spcPts val="0"/>
              </a:spcBef>
              <a:spcAft>
                <a:spcPts val="0"/>
              </a:spcAft>
              <a:buNone/>
            </a:pPr>
            <a:r>
              <a:rPr b="1" lang="ru" sz="2100">
                <a:solidFill>
                  <a:schemeClr val="dk1"/>
                </a:solidFill>
              </a:rPr>
              <a:t>Rather than being a </a:t>
            </a:r>
            <a:r>
              <a:rPr b="1" lang="ru" sz="2100">
                <a:solidFill>
                  <a:schemeClr val="dk1"/>
                </a:solidFill>
              </a:rPr>
              <a:t>failure</a:t>
            </a:r>
            <a:r>
              <a:rPr b="1" lang="ru" sz="2100">
                <a:solidFill>
                  <a:schemeClr val="dk1"/>
                </a:solidFill>
              </a:rPr>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9" name="Google Shape;149;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b="1" sz="2100">
              <a:solidFill>
                <a:schemeClr val="dk1"/>
              </a:solidFill>
            </a:endParaRPr>
          </a:p>
          <a:p>
            <a:pPr indent="0" lvl="0" marL="0" rtl="0" algn="ctr">
              <a:spcBef>
                <a:spcPts val="0"/>
              </a:spcBef>
              <a:spcAft>
                <a:spcPts val="0"/>
              </a:spcAft>
              <a:buNone/>
            </a:pPr>
            <a:r>
              <a:t/>
            </a:r>
            <a:endParaRPr b="1" sz="2100">
              <a:solidFill>
                <a:schemeClr val="dk1"/>
              </a:solidFill>
            </a:endParaRPr>
          </a:p>
          <a:p>
            <a:pPr indent="0" lvl="0" marL="0" rtl="0" algn="ctr">
              <a:spcBef>
                <a:spcPts val="0"/>
              </a:spcBef>
              <a:spcAft>
                <a:spcPts val="0"/>
              </a:spcAft>
              <a:buNone/>
            </a:pPr>
            <a:r>
              <a:t/>
            </a:r>
            <a:endParaRPr b="1" sz="2100">
              <a:solidFill>
                <a:schemeClr val="dk1"/>
              </a:solidFill>
            </a:endParaRPr>
          </a:p>
          <a:p>
            <a:pPr indent="0" lvl="0" marL="0" rtl="0" algn="ctr">
              <a:spcBef>
                <a:spcPts val="0"/>
              </a:spcBef>
              <a:spcAft>
                <a:spcPts val="0"/>
              </a:spcAft>
              <a:buNone/>
            </a:pPr>
            <a:r>
              <a:rPr b="1" lang="ru" sz="2100">
                <a:solidFill>
                  <a:schemeClr val="dk1"/>
                </a:solidFill>
              </a:rPr>
              <a:t>In the meantime we should take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55" name="Google Shape;155;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b="1" sz="2100">
              <a:solidFill>
                <a:schemeClr val="dk1"/>
              </a:solidFill>
            </a:endParaRPr>
          </a:p>
          <a:p>
            <a:pPr indent="0" lvl="0" marL="0" rtl="0" algn="ctr">
              <a:spcBef>
                <a:spcPts val="0"/>
              </a:spcBef>
              <a:spcAft>
                <a:spcPts val="0"/>
              </a:spcAft>
              <a:buNone/>
            </a:pPr>
            <a:r>
              <a:t/>
            </a:r>
            <a:endParaRPr b="1" sz="2100">
              <a:solidFill>
                <a:schemeClr val="dk1"/>
              </a:solidFill>
            </a:endParaRPr>
          </a:p>
          <a:p>
            <a:pPr indent="0" lvl="0" marL="0" rtl="0" algn="ctr">
              <a:spcBef>
                <a:spcPts val="0"/>
              </a:spcBef>
              <a:spcAft>
                <a:spcPts val="0"/>
              </a:spcAft>
              <a:buNone/>
            </a:pPr>
            <a:r>
              <a:t/>
            </a:r>
            <a:endParaRPr b="1" sz="2100">
              <a:solidFill>
                <a:schemeClr val="dk1"/>
              </a:solidFill>
            </a:endParaRPr>
          </a:p>
          <a:p>
            <a:pPr indent="0" lvl="0" marL="0" rtl="0" algn="ctr">
              <a:spcBef>
                <a:spcPts val="0"/>
              </a:spcBef>
              <a:spcAft>
                <a:spcPts val="0"/>
              </a:spcAft>
              <a:buNone/>
            </a:pPr>
            <a:r>
              <a:rPr b="1" lang="ru" sz="2100">
                <a:solidFill>
                  <a:schemeClr val="dk1"/>
                </a:solidFill>
              </a:rPr>
              <a:t>Smooth as silk she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61" name="Google Shape;161;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b="1" sz="2100">
              <a:solidFill>
                <a:schemeClr val="dk1"/>
              </a:solidFill>
            </a:endParaRPr>
          </a:p>
          <a:p>
            <a:pPr indent="0" lvl="0" marL="0" rtl="0" algn="ctr">
              <a:spcBef>
                <a:spcPts val="0"/>
              </a:spcBef>
              <a:spcAft>
                <a:spcPts val="0"/>
              </a:spcAft>
              <a:buNone/>
            </a:pPr>
            <a:r>
              <a:t/>
            </a:r>
            <a:endParaRPr b="1" sz="2100">
              <a:solidFill>
                <a:schemeClr val="dk1"/>
              </a:solidFill>
            </a:endParaRPr>
          </a:p>
          <a:p>
            <a:pPr indent="0" lvl="0" marL="0" rtl="0" algn="ctr">
              <a:spcBef>
                <a:spcPts val="0"/>
              </a:spcBef>
              <a:spcAft>
                <a:spcPts val="0"/>
              </a:spcAft>
              <a:buNone/>
            </a:pPr>
            <a:r>
              <a:t/>
            </a:r>
            <a:endParaRPr b="1" sz="2100">
              <a:solidFill>
                <a:schemeClr val="dk1"/>
              </a:solidFill>
            </a:endParaRPr>
          </a:p>
          <a:p>
            <a:pPr indent="0" lvl="0" marL="0" rtl="0" algn="ctr">
              <a:spcBef>
                <a:spcPts val="0"/>
              </a:spcBef>
              <a:spcAft>
                <a:spcPts val="0"/>
              </a:spcAft>
              <a:buNone/>
            </a:pPr>
            <a:r>
              <a:rPr b="1" lang="ru" sz="2100">
                <a:solidFill>
                  <a:schemeClr val="dk1"/>
                </a:solidFill>
              </a:rPr>
              <a:t>Idioms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332376" y="1468650"/>
            <a:ext cx="8004900" cy="20379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ru"/>
              <a:t>Translation </a:t>
            </a:r>
            <a:endParaRPr/>
          </a:p>
          <a:p>
            <a:pPr indent="0" lvl="0" marL="0" rtl="0" algn="ctr">
              <a:spcBef>
                <a:spcPts val="0"/>
              </a:spcBef>
              <a:spcAft>
                <a:spcPts val="0"/>
              </a:spcAft>
              <a:buNone/>
            </a:pPr>
            <a:r>
              <a:rPr lang="ru"/>
              <a:t>vs </a:t>
            </a:r>
            <a:endParaRPr/>
          </a:p>
          <a:p>
            <a:pPr indent="0" lvl="0" marL="0" rtl="0" algn="ctr">
              <a:spcBef>
                <a:spcPts val="0"/>
              </a:spcBef>
              <a:spcAft>
                <a:spcPts val="0"/>
              </a:spcAft>
              <a:buNone/>
            </a:pPr>
            <a:r>
              <a:rPr lang="ru"/>
              <a:t>Interpretation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67" name="Google Shape;167;p32"/>
          <p:cNvSpPr txBox="1"/>
          <p:nvPr>
            <p:ph idx="1" type="body"/>
          </p:nvPr>
        </p:nvSpPr>
        <p:spPr>
          <a:xfrm>
            <a:off x="94475" y="1131800"/>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b="1" sz="2100">
              <a:solidFill>
                <a:schemeClr val="dk1"/>
              </a:solidFill>
            </a:endParaRPr>
          </a:p>
          <a:p>
            <a:pPr indent="0" lvl="0" marL="0" rtl="0" algn="ctr">
              <a:spcBef>
                <a:spcPts val="0"/>
              </a:spcBef>
              <a:spcAft>
                <a:spcPts val="0"/>
              </a:spcAft>
              <a:buNone/>
            </a:pPr>
            <a:r>
              <a:t/>
            </a:r>
            <a:endParaRPr b="1" sz="2100">
              <a:solidFill>
                <a:schemeClr val="dk1"/>
              </a:solidFill>
            </a:endParaRPr>
          </a:p>
          <a:p>
            <a:pPr indent="0" lvl="0" marL="0" rtl="0" algn="ctr">
              <a:spcBef>
                <a:spcPts val="0"/>
              </a:spcBef>
              <a:spcAft>
                <a:spcPts val="0"/>
              </a:spcAft>
              <a:buNone/>
            </a:pPr>
            <a:r>
              <a:t/>
            </a:r>
            <a:endParaRPr b="1" sz="2100">
              <a:solidFill>
                <a:schemeClr val="dk1"/>
              </a:solidFill>
            </a:endParaRPr>
          </a:p>
          <a:p>
            <a:pPr indent="0" lvl="0" marL="0" rtl="0" algn="ctr">
              <a:spcBef>
                <a:spcPts val="0"/>
              </a:spcBef>
              <a:spcAft>
                <a:spcPts val="0"/>
              </a:spcAft>
              <a:buNone/>
            </a:pPr>
            <a:r>
              <a:rPr b="1" lang="ru" sz="2100">
                <a:solidFill>
                  <a:schemeClr val="dk1"/>
                </a:solidFill>
              </a:rPr>
              <a:t>It takes two to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73" name="Google Shape;173;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b="1" sz="2100">
              <a:solidFill>
                <a:schemeClr val="dk1"/>
              </a:solidFill>
            </a:endParaRPr>
          </a:p>
          <a:p>
            <a:pPr indent="0" lvl="0" marL="0" rtl="0" algn="ctr">
              <a:spcBef>
                <a:spcPts val="0"/>
              </a:spcBef>
              <a:spcAft>
                <a:spcPts val="0"/>
              </a:spcAft>
              <a:buNone/>
            </a:pPr>
            <a:r>
              <a:t/>
            </a:r>
            <a:endParaRPr b="1" sz="2100">
              <a:solidFill>
                <a:schemeClr val="dk1"/>
              </a:solidFill>
            </a:endParaRPr>
          </a:p>
          <a:p>
            <a:pPr indent="0" lvl="0" marL="0" rtl="0" algn="ctr">
              <a:spcBef>
                <a:spcPts val="0"/>
              </a:spcBef>
              <a:spcAft>
                <a:spcPts val="0"/>
              </a:spcAft>
              <a:buNone/>
            </a:pPr>
            <a:r>
              <a:t/>
            </a:r>
            <a:endParaRPr b="1" sz="2100">
              <a:solidFill>
                <a:schemeClr val="dk1"/>
              </a:solidFill>
            </a:endParaRPr>
          </a:p>
          <a:p>
            <a:pPr indent="0" lvl="0" marL="0" rtl="0" algn="ctr">
              <a:spcBef>
                <a:spcPts val="0"/>
              </a:spcBef>
              <a:spcAft>
                <a:spcPts val="0"/>
              </a:spcAft>
              <a:buNone/>
            </a:pPr>
            <a:r>
              <a:t/>
            </a:r>
            <a:endParaRPr b="1" sz="2100">
              <a:solidFill>
                <a:schemeClr val="dk1"/>
              </a:solidFill>
            </a:endParaRPr>
          </a:p>
          <a:p>
            <a:pPr indent="0" lvl="0" marL="0" rtl="0" algn="ctr">
              <a:spcBef>
                <a:spcPts val="0"/>
              </a:spcBef>
              <a:spcAft>
                <a:spcPts val="0"/>
              </a:spcAft>
              <a:buClr>
                <a:schemeClr val="dk1"/>
              </a:buClr>
              <a:buSzPts val="1100"/>
              <a:buFont typeface="Arial"/>
              <a:buNone/>
            </a:pPr>
            <a:r>
              <a:rPr b="1" lang="ru" sz="2100">
                <a:solidFill>
                  <a:schemeClr val="dk1"/>
                </a:solidFill>
              </a:rPr>
              <a:t>Өз елінің қара тасын мақтан ете алмаған адам</a:t>
            </a:r>
            <a:r>
              <a:rPr b="1" lang="ru" sz="2100">
                <a:solidFill>
                  <a:schemeClr val="dk1"/>
                </a:solidFill>
              </a:rPr>
              <a:t> …</a:t>
            </a:r>
            <a:endParaRPr/>
          </a:p>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79" name="Google Shape;179;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t/>
            </a:r>
            <a:endParaRPr b="1" sz="2100">
              <a:solidFill>
                <a:schemeClr val="dk1"/>
              </a:solidFill>
            </a:endParaRPr>
          </a:p>
          <a:p>
            <a:pPr indent="0" lvl="0" marL="0" rtl="0" algn="ctr">
              <a:spcBef>
                <a:spcPts val="0"/>
              </a:spcBef>
              <a:spcAft>
                <a:spcPts val="0"/>
              </a:spcAft>
              <a:buNone/>
            </a:pPr>
            <a:r>
              <a:t/>
            </a:r>
            <a:endParaRPr b="1" sz="2100">
              <a:solidFill>
                <a:schemeClr val="dk1"/>
              </a:solidFill>
            </a:endParaRPr>
          </a:p>
          <a:p>
            <a:pPr indent="0" lvl="0" marL="0" rtl="0" algn="ctr">
              <a:spcBef>
                <a:spcPts val="0"/>
              </a:spcBef>
              <a:spcAft>
                <a:spcPts val="0"/>
              </a:spcAft>
              <a:buNone/>
            </a:pPr>
            <a:r>
              <a:t/>
            </a:r>
            <a:endParaRPr b="1" sz="2100">
              <a:solidFill>
                <a:schemeClr val="dk1"/>
              </a:solidFill>
            </a:endParaRPr>
          </a:p>
          <a:p>
            <a:pPr indent="0" lvl="0" marL="0" rtl="0" algn="ctr">
              <a:spcBef>
                <a:spcPts val="0"/>
              </a:spcBef>
              <a:spcAft>
                <a:spcPts val="0"/>
              </a:spcAft>
              <a:buNone/>
            </a:pPr>
            <a:r>
              <a:t/>
            </a:r>
            <a:endParaRPr b="1" sz="2100">
              <a:solidFill>
                <a:schemeClr val="dk1"/>
              </a:solidFill>
            </a:endParaRPr>
          </a:p>
          <a:p>
            <a:pPr indent="0" lvl="0" marL="0" rtl="0" algn="ctr">
              <a:spcBef>
                <a:spcPts val="0"/>
              </a:spcBef>
              <a:spcAft>
                <a:spcPts val="0"/>
              </a:spcAft>
              <a:buClr>
                <a:schemeClr val="dk1"/>
              </a:buClr>
              <a:buSzPts val="1100"/>
              <a:buFont typeface="Arial"/>
              <a:buNone/>
            </a:pPr>
            <a:r>
              <a:rPr b="1" lang="ru" sz="2100">
                <a:solidFill>
                  <a:schemeClr val="dk1"/>
                </a:solidFill>
              </a:rPr>
              <a:t>Коррупция является общественным злом, которое </a:t>
            </a:r>
            <a:r>
              <a:rPr b="1" lang="ru" sz="2100">
                <a:solidFill>
                  <a:schemeClr val="dk1"/>
                </a:solidFill>
              </a:rPr>
              <a:t>входит</a:t>
            </a:r>
            <a:r>
              <a:rPr b="1" lang="ru" sz="2100">
                <a:solidFill>
                  <a:schemeClr val="dk1"/>
                </a:solidFill>
              </a:rPr>
              <a:t> пудами и </a:t>
            </a:r>
            <a:r>
              <a:rPr b="1" lang="ru" sz="2100">
                <a:solidFill>
                  <a:schemeClr val="dk1"/>
                </a:solidFill>
              </a:rPr>
              <a:t>…</a:t>
            </a:r>
            <a:endParaRPr/>
          </a:p>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b="1" sz="2100"/>
          </a:p>
          <a:p>
            <a:pPr indent="0" lvl="0" marL="0" rtl="0" algn="ctr">
              <a:spcBef>
                <a:spcPts val="1200"/>
              </a:spcBef>
              <a:spcAft>
                <a:spcPts val="0"/>
              </a:spcAft>
              <a:buNone/>
            </a:pPr>
            <a:r>
              <a:rPr b="1" lang="ru" sz="2100"/>
              <a:t>Training </a:t>
            </a:r>
            <a:r>
              <a:rPr b="1" lang="ru" sz="2100"/>
              <a:t>synchronicity</a:t>
            </a:r>
            <a:r>
              <a:rPr b="1" lang="ru" sz="2100"/>
              <a:t> </a:t>
            </a:r>
            <a:endParaRPr b="1" sz="2100"/>
          </a:p>
          <a:p>
            <a:pPr indent="0" lvl="0" marL="0" rtl="0" algn="ctr">
              <a:spcBef>
                <a:spcPts val="1200"/>
              </a:spcBef>
              <a:spcAft>
                <a:spcPts val="1200"/>
              </a:spcAft>
              <a:buNone/>
            </a:pPr>
            <a:r>
              <a:rPr b="1" lang="ru" sz="2100"/>
              <a:t>Reading task </a:t>
            </a:r>
            <a:endParaRPr b="1" sz="21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A</a:t>
            </a:r>
            <a:endParaRPr/>
          </a:p>
        </p:txBody>
      </p:sp>
      <p:sp>
        <p:nvSpPr>
          <p:cNvPr id="190" name="Google Shape;190;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ru" sz="2100">
                <a:solidFill>
                  <a:srgbClr val="212529"/>
                </a:solidFill>
              </a:rPr>
              <a:t>According to the writer, creativity is</a:t>
            </a:r>
            <a:endParaRPr sz="2100">
              <a:solidFill>
                <a:srgbClr val="212529"/>
              </a:solidFill>
            </a:endParaRPr>
          </a:p>
          <a:p>
            <a:pPr indent="0" lvl="0" marL="0" rtl="0" algn="l">
              <a:spcBef>
                <a:spcPts val="1200"/>
              </a:spcBef>
              <a:spcAft>
                <a:spcPts val="1200"/>
              </a:spcAft>
              <a:buNone/>
            </a:pPr>
            <a:r>
              <a:t/>
            </a:r>
            <a:endParaRPr sz="2100">
              <a:solidFill>
                <a:srgbClr val="21252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A</a:t>
            </a:r>
            <a:endParaRPr/>
          </a:p>
        </p:txBody>
      </p:sp>
      <p:sp>
        <p:nvSpPr>
          <p:cNvPr id="196" name="Google Shape;196;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ru" sz="2100">
                <a:solidFill>
                  <a:srgbClr val="212529"/>
                </a:solidFill>
              </a:rPr>
              <a:t>According to the writer, creativity is</a:t>
            </a:r>
            <a:endParaRPr sz="2100">
              <a:solidFill>
                <a:srgbClr val="212529"/>
              </a:solidFill>
            </a:endParaRPr>
          </a:p>
          <a:p>
            <a:pPr indent="0" lvl="0" marL="0" rtl="0" algn="l">
              <a:spcBef>
                <a:spcPts val="1200"/>
              </a:spcBef>
              <a:spcAft>
                <a:spcPts val="0"/>
              </a:spcAft>
              <a:buNone/>
            </a:pPr>
            <a:r>
              <a:rPr lang="ru" sz="2100">
                <a:solidFill>
                  <a:srgbClr val="212529"/>
                </a:solidFill>
              </a:rPr>
              <a:t>Why we would become mentally unhinged?</a:t>
            </a:r>
            <a:endParaRPr sz="2100">
              <a:solidFill>
                <a:srgbClr val="212529"/>
              </a:solidFill>
            </a:endParaRPr>
          </a:p>
          <a:p>
            <a:pPr indent="0" lvl="0" marL="0" rtl="0" algn="l">
              <a:spcBef>
                <a:spcPts val="1200"/>
              </a:spcBef>
              <a:spcAft>
                <a:spcPts val="1200"/>
              </a:spcAft>
              <a:buNone/>
            </a:pPr>
            <a:r>
              <a:t/>
            </a:r>
            <a:endParaRPr sz="2100">
              <a:solidFill>
                <a:srgbClr val="212529"/>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A</a:t>
            </a:r>
            <a:endParaRPr/>
          </a:p>
        </p:txBody>
      </p:sp>
      <p:sp>
        <p:nvSpPr>
          <p:cNvPr id="202" name="Google Shape;202;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ru" sz="2100">
                <a:solidFill>
                  <a:srgbClr val="212529"/>
                </a:solidFill>
              </a:rPr>
              <a:t>According to the writer, creativity is</a:t>
            </a:r>
            <a:endParaRPr sz="2100">
              <a:solidFill>
                <a:srgbClr val="212529"/>
              </a:solidFill>
            </a:endParaRPr>
          </a:p>
          <a:p>
            <a:pPr indent="0" lvl="0" marL="0" rtl="0" algn="l">
              <a:spcBef>
                <a:spcPts val="1200"/>
              </a:spcBef>
              <a:spcAft>
                <a:spcPts val="0"/>
              </a:spcAft>
              <a:buNone/>
            </a:pPr>
            <a:r>
              <a:rPr lang="ru" sz="2100">
                <a:solidFill>
                  <a:srgbClr val="212529"/>
                </a:solidFill>
              </a:rPr>
              <a:t>Why we would become mentally unhinged?</a:t>
            </a:r>
            <a:endParaRPr sz="2100">
              <a:solidFill>
                <a:srgbClr val="212529"/>
              </a:solidFill>
            </a:endParaRPr>
          </a:p>
          <a:p>
            <a:pPr indent="0" lvl="0" marL="0" rtl="0" algn="l">
              <a:spcBef>
                <a:spcPts val="1200"/>
              </a:spcBef>
              <a:spcAft>
                <a:spcPts val="1200"/>
              </a:spcAft>
              <a:buNone/>
            </a:pPr>
            <a:r>
              <a:rPr lang="ru" sz="2100">
                <a:solidFill>
                  <a:srgbClr val="212529"/>
                </a:solidFill>
              </a:rPr>
              <a:t>Explain example with walking </a:t>
            </a:r>
            <a:endParaRPr sz="2100">
              <a:solidFill>
                <a:srgbClr val="212529"/>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B</a:t>
            </a:r>
            <a:endParaRPr/>
          </a:p>
        </p:txBody>
      </p:sp>
      <p:sp>
        <p:nvSpPr>
          <p:cNvPr id="208" name="Google Shape;208;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ru"/>
              <a:t>How many </a:t>
            </a:r>
            <a:r>
              <a:rPr lang="ru"/>
              <a:t>months</a:t>
            </a:r>
            <a:r>
              <a:rPr lang="ru"/>
              <a:t> the writer lived with uncontacted tribes?</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B</a:t>
            </a:r>
            <a:endParaRPr/>
          </a:p>
        </p:txBody>
      </p:sp>
      <p:sp>
        <p:nvSpPr>
          <p:cNvPr id="214" name="Google Shape;214;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ru"/>
              <a:t>How many months the writer lived with uncontacted tribes?</a:t>
            </a:r>
            <a:endParaRPr/>
          </a:p>
          <a:p>
            <a:pPr indent="0" lvl="0" marL="0" rtl="0" algn="l">
              <a:spcBef>
                <a:spcPts val="1200"/>
              </a:spcBef>
              <a:spcAft>
                <a:spcPts val="0"/>
              </a:spcAft>
              <a:buNone/>
            </a:pPr>
            <a:r>
              <a:rPr lang="ru"/>
              <a:t>The sand desert mentioned in the text</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B</a:t>
            </a:r>
            <a:endParaRPr/>
          </a:p>
        </p:txBody>
      </p:sp>
      <p:sp>
        <p:nvSpPr>
          <p:cNvPr id="220" name="Google Shape;220;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ru"/>
              <a:t>How many months the writer lived with uncontacted tribes?</a:t>
            </a:r>
            <a:endParaRPr/>
          </a:p>
          <a:p>
            <a:pPr indent="0" lvl="0" marL="0" rtl="0" algn="l">
              <a:spcBef>
                <a:spcPts val="1200"/>
              </a:spcBef>
              <a:spcAft>
                <a:spcPts val="0"/>
              </a:spcAft>
              <a:buNone/>
            </a:pPr>
            <a:r>
              <a:rPr lang="ru"/>
              <a:t>The sand desert mentioned in the text</a:t>
            </a:r>
            <a:endParaRPr/>
          </a:p>
          <a:p>
            <a:pPr indent="0" lvl="0" marL="0" rtl="0" algn="l">
              <a:spcBef>
                <a:spcPts val="1200"/>
              </a:spcBef>
              <a:spcAft>
                <a:spcPts val="0"/>
              </a:spcAft>
              <a:buNone/>
            </a:pPr>
            <a:r>
              <a:rPr lang="ru"/>
              <a:t>What is his/her job?</a:t>
            </a:r>
            <a:endParaRPr/>
          </a:p>
          <a:p>
            <a:pPr indent="0" lvl="0" marL="0" rtl="0" algn="l">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Translation vs interpretation </a:t>
            </a:r>
            <a:endParaRPr/>
          </a:p>
        </p:txBody>
      </p:sp>
      <p:pic>
        <p:nvPicPr>
          <p:cNvPr id="66" name="Google Shape;66;p15"/>
          <p:cNvPicPr preferRelativeResize="0"/>
          <p:nvPr/>
        </p:nvPicPr>
        <p:blipFill>
          <a:blip r:embed="rId3">
            <a:alphaModFix/>
          </a:blip>
          <a:stretch>
            <a:fillRect/>
          </a:stretch>
        </p:blipFill>
        <p:spPr>
          <a:xfrm>
            <a:off x="1592975" y="1152475"/>
            <a:ext cx="5641900" cy="362335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26" name="Google Shape;226;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27" name="Google Shape;227;p42"/>
          <p:cNvPicPr preferRelativeResize="0"/>
          <p:nvPr/>
        </p:nvPicPr>
        <p:blipFill>
          <a:blip r:embed="rId3">
            <a:alphaModFix/>
          </a:blip>
          <a:stretch>
            <a:fillRect/>
          </a:stretch>
        </p:blipFill>
        <p:spPr>
          <a:xfrm>
            <a:off x="853807" y="0"/>
            <a:ext cx="7436386"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Types of interpretation </a:t>
            </a:r>
            <a:endParaRPr/>
          </a:p>
        </p:txBody>
      </p:sp>
      <p:sp>
        <p:nvSpPr>
          <p:cNvPr id="72" name="Google Shape;72;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ru"/>
              <a:t>Consecutive interpreting </a:t>
            </a:r>
            <a:endParaRPr/>
          </a:p>
          <a:p>
            <a:pPr indent="0" lvl="0" marL="0" rtl="0" algn="l">
              <a:spcBef>
                <a:spcPts val="1200"/>
              </a:spcBef>
              <a:spcAft>
                <a:spcPts val="1200"/>
              </a:spcAft>
              <a:buNone/>
            </a:pPr>
            <a:r>
              <a:rPr lang="ru"/>
              <a:t>Simultaneous interpreting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descr="The Interpreter - International Incident: Silvia Broome (Nicole Kidman) interprets the American and Matoban delegation.&#10;BUY THE MOVIE: https://www.vudu.com/content/movies/details/The-Interpreter/5856?cmp=Movieclips_YT_Description&#10;&#10;Watch the best The Interpreter scenes &amp; clips:&#10;https://www.youtube.com/playlist?list=PLZbXA4lyCtqrpq97pXJYWUtmQkzOpzgo-&#10;&#10;FILM DESCRIPTION:&#10;Interpreter Silvia Broome (Nicole Kidman) is at the United Nations when she overhears what she believes is a plan to assassinate the president of Matobo, Edmond Zuwanie (Earl Cameron). When she alerts the authorities, Secret Service agents Tobin Keller (Sean Penn) and Dot Woods (Catherine Keener) are assigned to the case. It's not long before they decide that Silvia herself is a suspect, having formerly been involved with both a guerrilla group in Matobo and the president's chief opponent.&#10;&#10;CREDITS:&#10;TM &amp; © Universal (2005)&#10;Cast: Nicole Kidman&#10;Director: Sydney Pollack&#10;&#10;Watch More:&#10;► Fresh New Clips: http://bit.ly/2taDWqW&#10;► Classic Trailers: http://bit.ly/2qTCxHF&#10;► Hot New Trailers: http://bit.ly/2qThrsF&#10;► Clips From Movies Coming Soon: http://bit.ly/2FrP8VL&#10;► Indie Movie Clips: http://bit.ly/2qTZMRE&#10;► Deleted Scenes: http://bit.ly/2ARbLPJ&#10;► Bloopers: http://bit.ly/2qYmBnc&#10;► Celebrity Interviews: http://bit.ly/2D4tzw4&#10;&#10;Fuel Your Movie Obsession: &#10;► Subscribe to MOVIECLIPS: http://bit.ly/2CZa490&#10;► Watch Movieclips ORIGINALS: http://bit.ly/2D3sipV&#10;► Like us on FACEBOOK: http://bit.ly/2DikvkY&#10;► Follow us on TWITTER: http://bit.ly/2mgkaHb&#10;► Follow us on INSTAGRAM: http://bit.ly/2mg0VNU&#10;&#10;The MOVIECLIPS channel is the largest collection of licensed movie clips on the web. Here you will find unforgettable moments, scenes, and lines from all your favorite films. Made by movie fans, for movie fans." id="77" name="Google Shape;77;p17" title="The Interpreter (2005) - International Incident Scene (1/10) | Movieclips">
            <a:hlinkClick r:id="rId3"/>
          </p:cNvPr>
          <p:cNvPicPr preferRelativeResize="0"/>
          <p:nvPr/>
        </p:nvPicPr>
        <p:blipFill>
          <a:blip r:embed="rId4">
            <a:alphaModFix/>
          </a:blip>
          <a:stretch>
            <a:fillRect/>
          </a:stretch>
        </p:blipFill>
        <p:spPr>
          <a:xfrm>
            <a:off x="1809304" y="1017725"/>
            <a:ext cx="5711850" cy="3212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18"/>
          <p:cNvPicPr preferRelativeResize="0"/>
          <p:nvPr/>
        </p:nvPicPr>
        <p:blipFill>
          <a:blip r:embed="rId3">
            <a:alphaModFix/>
          </a:blip>
          <a:stretch>
            <a:fillRect/>
          </a:stretch>
        </p:blipFill>
        <p:spPr>
          <a:xfrm>
            <a:off x="793638" y="795200"/>
            <a:ext cx="7556726" cy="3859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8" name="Google Shape;88;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9" name="Google Shape;89;p19"/>
          <p:cNvPicPr preferRelativeResize="0"/>
          <p:nvPr/>
        </p:nvPicPr>
        <p:blipFill>
          <a:blip r:embed="rId3">
            <a:alphaModFix/>
          </a:blip>
          <a:stretch>
            <a:fillRect/>
          </a:stretch>
        </p:blipFill>
        <p:spPr>
          <a:xfrm>
            <a:off x="186188" y="0"/>
            <a:ext cx="8771624" cy="4934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20"/>
          <p:cNvPicPr preferRelativeResize="0"/>
          <p:nvPr/>
        </p:nvPicPr>
        <p:blipFill>
          <a:blip r:embed="rId3">
            <a:alphaModFix/>
          </a:blip>
          <a:stretch>
            <a:fillRect/>
          </a:stretch>
        </p:blipFill>
        <p:spPr>
          <a:xfrm>
            <a:off x="2923800" y="134475"/>
            <a:ext cx="3068850" cy="4675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descr="Interpreter Scenes In The Interpreter Movie&#10;&#10;This 2005 film was the first one to have special permission from the United Nations’ General secretary to film inside the UN headquarter in New York. &#10;&#10;Silvia Broome (Nicole Kidman) is a simultaneous interpreter (also known as cabin interpreter or real-time interpreter) working at the UN headquarter. She interprets between English and the fictional language Ku, a tribal dialect spoken in the Republic of Matobo, a fictional African country as well. One day, she overhears an assassination plot, which puts her life at risk and forces her to go on a thrilling adventure.&#10;&#10;In one scene, Silvia conducts consecutive interpretation in a meeting between the US and Matoban ambassadors. You may argue that she is interpreting simultaneously as she often speaks at the same time the ambassadors speak, yet the fact is the highly skilled consecutive interpreter does not need the speakers to make obvious pauses when they are interpreting.&#10;&#10;Freelensia does not own any right to this video. The copyright belongs to Universal Pictures at https://www.universalpictures.com. To watch the full movie, you can buy the DVD at https://www.amazon.com/Interpreter-Widescreen-Nicole-Kidman/dp/B00005JNQA.&#10;&#10;0:00 Cabin interpretation&#10;1:00 interpretation during meeting &#10;&#10;Follow us:&#10;For interpreters | For clients&#10;Youtube: https://youtube.com/freelensia&#10;Facebook: https://facebook.com/freelensia | https://facebook.com/freelensia.corporate&#10;Instagram: https://instagram.com/freelensia.interpreters | https://instagram.com/freelensia.corp &#10;Twitter: https://twitter.com/freelensia | https://twitter.com/freelensiacorp&#10;LinkedIn: https://linkedin.com/company/freelensia | https://linkedin.com/company/freelensia-corporate&#10;&#10;#interpretation, #interpreter, #interpreters, #translator, #translators, #moviescene, #theinterpretermovie, #nicolekidman" id="99" name="Google Shape;99;p21" title="Interpreter Scenes In The Interpreter Movie">
            <a:hlinkClick r:id="rId3"/>
          </p:cNvPr>
          <p:cNvPicPr preferRelativeResize="0"/>
          <p:nvPr/>
        </p:nvPicPr>
        <p:blipFill>
          <a:blip r:embed="rId4">
            <a:alphaModFix/>
          </a:blip>
          <a:stretch>
            <a:fillRect/>
          </a:stretch>
        </p:blipFill>
        <p:spPr>
          <a:xfrm>
            <a:off x="486175" y="273475"/>
            <a:ext cx="7933750" cy="4462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